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70" r:id="rId8"/>
    <p:sldId id="27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31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B007E-5231-40D7-A1B0-A8D206F2DADC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4012F-772D-4E0A-8B6A-962DF2216F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1696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B007E-5231-40D7-A1B0-A8D206F2DADC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4012F-772D-4E0A-8B6A-962DF2216F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2052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B007E-5231-40D7-A1B0-A8D206F2DADC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4012F-772D-4E0A-8B6A-962DF2216F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8508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B007E-5231-40D7-A1B0-A8D206F2DADC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4012F-772D-4E0A-8B6A-962DF2216F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6757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B007E-5231-40D7-A1B0-A8D206F2DADC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4012F-772D-4E0A-8B6A-962DF2216F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7774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B007E-5231-40D7-A1B0-A8D206F2DADC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4012F-772D-4E0A-8B6A-962DF2216F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9638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B007E-5231-40D7-A1B0-A8D206F2DADC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4012F-772D-4E0A-8B6A-962DF2216F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9841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B007E-5231-40D7-A1B0-A8D206F2DADC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4012F-772D-4E0A-8B6A-962DF2216F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421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B007E-5231-40D7-A1B0-A8D206F2DADC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4012F-772D-4E0A-8B6A-962DF2216F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5005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B007E-5231-40D7-A1B0-A8D206F2DADC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4012F-772D-4E0A-8B6A-962DF2216F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3056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B007E-5231-40D7-A1B0-A8D206F2DADC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4012F-772D-4E0A-8B6A-962DF2216F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4944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0B007E-5231-40D7-A1B0-A8D206F2DADC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54012F-772D-4E0A-8B6A-962DF2216F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214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Использование ПО </a:t>
            </a:r>
            <a:r>
              <a:rPr lang="en-US" dirty="0" err="1" smtClean="0"/>
              <a:t>Geogebra</a:t>
            </a:r>
            <a:r>
              <a:rPr lang="en-US" dirty="0" smtClean="0"/>
              <a:t> </a:t>
            </a:r>
            <a:r>
              <a:rPr lang="ru-RU" dirty="0" smtClean="0"/>
              <a:t>на уроках и при подготовке к экзаменам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err="1" smtClean="0"/>
              <a:t>Тимербаев</a:t>
            </a:r>
            <a:r>
              <a:rPr lang="ru-RU" dirty="0" smtClean="0"/>
              <a:t> Ринат </a:t>
            </a:r>
            <a:r>
              <a:rPr lang="ru-RU" dirty="0" err="1" smtClean="0"/>
              <a:t>Зуфарович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1463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Education\Desktop\мастер класс\задание 3.bmp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37" r="24934"/>
          <a:stretch/>
        </p:blipFill>
        <p:spPr bwMode="auto">
          <a:xfrm>
            <a:off x="2008680" y="1753849"/>
            <a:ext cx="8409483" cy="31779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52365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Постройте траекторию, по которой движется окружность </a:t>
            </a:r>
            <a:r>
              <a:rPr lang="ru-RU" sz="2800" dirty="0" err="1"/>
              <a:t>ра</a:t>
            </a:r>
            <a:r>
              <a:rPr lang="ru-RU" sz="2800" dirty="0"/>
              <a:t>- </a:t>
            </a:r>
            <a:r>
              <a:rPr lang="ru-RU" sz="2800" dirty="0" err="1"/>
              <a:t>диуса</a:t>
            </a:r>
            <a:r>
              <a:rPr lang="ru-RU" sz="2800" dirty="0"/>
              <a:t> r=2, катящаяся по прямой y=0 без скольжения от точки x=0 до точки x=24. </a:t>
            </a:r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26202"/>
            <a:ext cx="3103698" cy="126177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4630711" y="1533465"/>
            <a:ext cx="6057276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/>
              <a:t>Ход выполнения </a:t>
            </a:r>
            <a:endParaRPr lang="ru-RU" sz="2000" dirty="0"/>
          </a:p>
          <a:p>
            <a:r>
              <a:rPr lang="ru-RU" sz="2000" dirty="0"/>
              <a:t>1) Введите в строку ввода «r=2». </a:t>
            </a:r>
          </a:p>
          <a:p>
            <a:r>
              <a:rPr lang="ru-RU" sz="2000" dirty="0"/>
              <a:t>2) Введите в строку ввода «f(t)=r*t-r*</a:t>
            </a:r>
            <a:r>
              <a:rPr lang="ru-RU" sz="2000" dirty="0" err="1"/>
              <a:t>sin</a:t>
            </a:r>
            <a:r>
              <a:rPr lang="ru-RU" sz="2000" dirty="0"/>
              <a:t>(t)». </a:t>
            </a:r>
          </a:p>
          <a:p>
            <a:r>
              <a:rPr lang="ru-RU" sz="2000" dirty="0"/>
              <a:t>3) Введите в строку ввода «g(t)=r-r*</a:t>
            </a:r>
            <a:r>
              <a:rPr lang="ru-RU" sz="2000" dirty="0" err="1"/>
              <a:t>cos</a:t>
            </a:r>
            <a:r>
              <a:rPr lang="ru-RU" sz="2000" dirty="0"/>
              <a:t>(t)». </a:t>
            </a:r>
          </a:p>
          <a:p>
            <a:r>
              <a:rPr lang="ru-RU" sz="2000" dirty="0"/>
              <a:t>4) Скройте графики функция f(x) и g(x). </a:t>
            </a:r>
          </a:p>
          <a:p>
            <a:r>
              <a:rPr lang="ru-RU" sz="2000" dirty="0"/>
              <a:t>5) Добавьте на полотно ползунок a c интервалом от 0 до 24. </a:t>
            </a:r>
          </a:p>
          <a:p>
            <a:r>
              <a:rPr lang="ru-RU" sz="2000" dirty="0"/>
              <a:t>6) Введите в строку ввода «y=0». </a:t>
            </a:r>
          </a:p>
          <a:p>
            <a:r>
              <a:rPr lang="ru-RU" sz="2000" dirty="0"/>
              <a:t>7) Введите в строку ввода «Кривая[f(t), g(t), t, 0, a]». </a:t>
            </a:r>
          </a:p>
          <a:p>
            <a:r>
              <a:rPr lang="ru-RU" sz="2000" dirty="0"/>
              <a:t>8) Введите в строку ввода «A=(a*</a:t>
            </a:r>
            <a:r>
              <a:rPr lang="ru-RU" sz="2000" dirty="0" err="1"/>
              <a:t>r,r</a:t>
            </a:r>
            <a:r>
              <a:rPr lang="ru-RU" sz="2000" dirty="0"/>
              <a:t>)». </a:t>
            </a:r>
          </a:p>
          <a:p>
            <a:r>
              <a:rPr lang="ru-RU" sz="2000" dirty="0"/>
              <a:t>9) Введите в строку ввода «B=(f(a),g(a))». </a:t>
            </a:r>
          </a:p>
          <a:p>
            <a:r>
              <a:rPr lang="ru-RU" sz="2000" dirty="0"/>
              <a:t>10) Введите в строку ввода «Окружность[A, B]». </a:t>
            </a:r>
          </a:p>
          <a:p>
            <a:r>
              <a:rPr lang="ru-RU" sz="2000" dirty="0"/>
              <a:t>11) Введите в строку ввода «Отрезок[A, B]». </a:t>
            </a:r>
          </a:p>
          <a:p>
            <a:r>
              <a:rPr lang="ru-RU" sz="2000" dirty="0"/>
              <a:t>12) Измените цвет кривой на красный, а цвет окружности на синий. Скройте координатные оси. </a:t>
            </a:r>
          </a:p>
          <a:p>
            <a:r>
              <a:rPr lang="ru-RU" sz="2000" dirty="0"/>
              <a:t>13) Анимируйте ползунок a. 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315009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Education\Desktop\мастер класс\задание 6.bmp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312" y="1603947"/>
            <a:ext cx="9938477" cy="35676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50743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76314"/>
            <a:ext cx="10515600" cy="1562152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/>
              <a:t>Постройте призму, нижней гранью которой является прямо-угольник с вершинами (3,0,0), (0,2,0), (5,2,0), а одна из точек верхней грани имеет координаты (1,1,5).</a:t>
            </a:r>
          </a:p>
        </p:txBody>
      </p:sp>
      <p:pic>
        <p:nvPicPr>
          <p:cNvPr id="4" name="Рисунок 3" descr="C:\Users\Education\Desktop\мастер класс\задание 7.bmp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311" y="2668249"/>
            <a:ext cx="9548735" cy="30729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7761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76314"/>
            <a:ext cx="10515600" cy="1562152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/>
              <a:t>Постройте сечение куба ABCDA1B1C1D1 плоскостью, проходящей через точки M,N,K, если M лежит на ребре BC, N лежит на ребре DD1, точка K лежит на ребре A1B1.</a:t>
            </a:r>
          </a:p>
        </p:txBody>
      </p:sp>
      <p:pic>
        <p:nvPicPr>
          <p:cNvPr id="5" name="Рисунок 4" descr="C:\Users\Education\Desktop\мастер класс\задание 8.bmp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753"/>
          <a:stretch/>
        </p:blipFill>
        <p:spPr bwMode="auto">
          <a:xfrm>
            <a:off x="1424066" y="2338466"/>
            <a:ext cx="9009087" cy="41073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9730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Education\Desktop\мастер класс\задание 8.bmp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32" b="2765"/>
          <a:stretch/>
        </p:blipFill>
        <p:spPr bwMode="auto">
          <a:xfrm>
            <a:off x="1514007" y="0"/>
            <a:ext cx="819961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53345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8220" y="371579"/>
            <a:ext cx="10515600" cy="1547162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Постройте плоскость, проходящую через точки A(-2,1,0), B(2,1,0), C(0,-3,0), а также перпендикулярную ей прямую, проходящую через точку D(1,0,5). </a:t>
            </a:r>
          </a:p>
        </p:txBody>
      </p:sp>
      <p:pic>
        <p:nvPicPr>
          <p:cNvPr id="4" name="Рисунок 3" descr="C:\Users\Education\Desktop\мастер класс\задание 9.bmp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089" y="1738859"/>
            <a:ext cx="9353862" cy="46994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2499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1259" t="17034" r="9944" b="11135"/>
          <a:stretch/>
        </p:blipFill>
        <p:spPr>
          <a:xfrm>
            <a:off x="-40736" y="0"/>
            <a:ext cx="3916899" cy="26903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31358" t="17034" r="9746" b="11311"/>
          <a:stretch/>
        </p:blipFill>
        <p:spPr>
          <a:xfrm>
            <a:off x="8185196" y="-25538"/>
            <a:ext cx="3970467" cy="271593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31358" t="16858" r="9944" b="10739"/>
          <a:stretch/>
        </p:blipFill>
        <p:spPr>
          <a:xfrm>
            <a:off x="4014" y="4172635"/>
            <a:ext cx="3872149" cy="268536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/>
          <a:srcRect l="31259" t="16681" r="9944" b="10607"/>
          <a:stretch/>
        </p:blipFill>
        <p:spPr>
          <a:xfrm>
            <a:off x="8259899" y="4172635"/>
            <a:ext cx="3932101" cy="273393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3516924" y="2880431"/>
                <a:ext cx="4806124" cy="92333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5400" b="0" cap="none" spc="0" dirty="0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f(x)=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5400" b="0" i="1" cap="none" spc="0" smtClean="0">
                            <a:ln w="0"/>
                            <a:solidFill>
                              <a:schemeClr val="tx1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5400" b="0" i="1" cap="none" spc="0" smtClean="0">
                            <a:ln w="0"/>
                            <a:solidFill>
                              <a:schemeClr val="tx1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5400" b="0" i="1" cap="none" spc="0" smtClean="0">
                            <a:ln w="0"/>
                            <a:solidFill>
                              <a:schemeClr val="tx1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5400" b="0" i="1" cap="none" spc="0" smtClean="0">
                            <a:ln w="0"/>
                            <a:solidFill>
                              <a:schemeClr val="tx1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−2)</m:t>
                        </m:r>
                      </m:e>
                      <m:sup>
                        <m:r>
                          <a:rPr lang="en-US" sz="5400" b="0" i="1" cap="none" spc="0" smtClean="0">
                            <a:ln w="0"/>
                            <a:solidFill>
                              <a:schemeClr val="tx1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5400" b="0" cap="none" spc="0" dirty="0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+1</a:t>
                </a:r>
                <a:endParaRPr lang="ru-RU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6924" y="2880431"/>
                <a:ext cx="4806124" cy="923330"/>
              </a:xfrm>
              <a:prstGeom prst="rect">
                <a:avLst/>
              </a:prstGeom>
              <a:blipFill rotWithShape="0">
                <a:blip r:embed="rId7"/>
                <a:stretch>
                  <a:fillRect l="-6853" t="-20530" r="-7107" b="-443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4914829" y="954855"/>
            <a:ext cx="22317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Верно!</a:t>
            </a:r>
            <a:endParaRPr lang="ru-RU" sz="5400" dirty="0">
              <a:ln w="0"/>
              <a:solidFill>
                <a:srgbClr val="00B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635362" y="4615237"/>
            <a:ext cx="456924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dirty="0" smtClean="0">
                <a:ln w="0"/>
                <a:solidFill>
                  <a:schemeClr val="accent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Еще раз подумай!</a:t>
            </a:r>
            <a:endParaRPr lang="ru-RU" sz="4000" dirty="0">
              <a:ln w="0"/>
              <a:solidFill>
                <a:schemeClr val="accent2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62900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0" grpId="1"/>
      <p:bldP spid="10" grpId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37" t="24909" r="16627" b="21944"/>
          <a:stretch/>
        </p:blipFill>
        <p:spPr>
          <a:xfrm>
            <a:off x="4014" y="-25539"/>
            <a:ext cx="3975339" cy="27159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30" t="24803" r="16261" b="22419"/>
          <a:stretch/>
        </p:blipFill>
        <p:spPr>
          <a:xfrm>
            <a:off x="8231677" y="4172635"/>
            <a:ext cx="3969413" cy="26462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18" t="24873" r="17050" b="22409"/>
          <a:stretch/>
        </p:blipFill>
        <p:spPr>
          <a:xfrm>
            <a:off x="0" y="4172635"/>
            <a:ext cx="4015410" cy="27339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55" t="18415" r="11721" b="16814"/>
          <a:stretch/>
        </p:blipFill>
        <p:spPr>
          <a:xfrm>
            <a:off x="8082007" y="-1"/>
            <a:ext cx="4109994" cy="273999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3799051" y="2880431"/>
                <a:ext cx="4241867" cy="92333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5400" b="0" cap="none" spc="0" dirty="0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f(x)=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5400" b="0" i="1" cap="none" spc="0" smtClean="0">
                            <a:ln w="0"/>
                            <a:solidFill>
                              <a:schemeClr val="tx1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5400" b="0" i="1" cap="none" spc="0" smtClean="0">
                            <a:ln w="0"/>
                            <a:solidFill>
                              <a:schemeClr val="tx1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5400" b="0" i="1" cap="none" spc="0" smtClean="0">
                            <a:ln w="0"/>
                            <a:solidFill>
                              <a:schemeClr val="tx1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5400" b="0" i="1" cap="none" spc="0" smtClean="0">
                            <a:ln w="0"/>
                            <a:solidFill>
                              <a:schemeClr val="tx1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5400" b="0" i="1" cap="none" spc="0" smtClean="0">
                            <a:ln w="0"/>
                            <a:solidFill>
                              <a:schemeClr val="tx1"/>
                            </a:solidFill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5400" b="0" cap="none" spc="0" dirty="0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+x^2</a:t>
                </a:r>
                <a:endParaRPr lang="ru-RU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9051" y="2880431"/>
                <a:ext cx="4241867" cy="923330"/>
              </a:xfrm>
              <a:prstGeom prst="rect">
                <a:avLst/>
              </a:prstGeom>
              <a:blipFill rotWithShape="0">
                <a:blip r:embed="rId7"/>
                <a:stretch>
                  <a:fillRect l="-7615" t="-20530" r="-8333" b="-443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4914829" y="954855"/>
            <a:ext cx="22317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Верно!</a:t>
            </a:r>
            <a:endParaRPr lang="ru-RU" sz="5400" dirty="0">
              <a:ln w="0"/>
              <a:solidFill>
                <a:srgbClr val="00B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789910" y="4615237"/>
            <a:ext cx="456924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dirty="0" smtClean="0">
                <a:ln w="0"/>
                <a:solidFill>
                  <a:schemeClr val="accent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Еще раз подумай!</a:t>
            </a:r>
            <a:endParaRPr lang="ru-RU" sz="4000" dirty="0">
              <a:ln w="0"/>
              <a:solidFill>
                <a:schemeClr val="accent2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11272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0" grpId="1"/>
      <p:bldP spid="10" grpId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4" y="-6015"/>
            <a:ext cx="3975339" cy="267688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30" t="24803" r="16261" b="22419"/>
          <a:stretch/>
        </p:blipFill>
        <p:spPr>
          <a:xfrm>
            <a:off x="8231677" y="4172635"/>
            <a:ext cx="3969413" cy="26462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03498"/>
            <a:ext cx="4015410" cy="267221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2007" y="4043"/>
            <a:ext cx="4109994" cy="273190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233673" y="2880431"/>
            <a:ext cx="53726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f(x)=</a:t>
            </a:r>
            <a:r>
              <a:rPr lang="en-US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0.5cos(x+2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)+2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14829" y="954855"/>
            <a:ext cx="22317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Верно!</a:t>
            </a:r>
            <a:endParaRPr lang="ru-RU" sz="5400" dirty="0">
              <a:ln w="0"/>
              <a:solidFill>
                <a:srgbClr val="00B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789910" y="4615237"/>
            <a:ext cx="456924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dirty="0" smtClean="0">
                <a:ln w="0"/>
                <a:solidFill>
                  <a:schemeClr val="accent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Еще раз подумай!</a:t>
            </a:r>
            <a:endParaRPr lang="ru-RU" sz="4000" dirty="0">
              <a:ln w="0"/>
              <a:solidFill>
                <a:schemeClr val="accent2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85917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0" grpId="1"/>
      <p:bldP spid="10" grpId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562606" y="3995678"/>
            <a:ext cx="36704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err="1"/>
              <a:t>Mathcad</a:t>
            </a:r>
            <a:r>
              <a:rPr lang="ru-RU" dirty="0"/>
              <a:t> — система компьютерной алгебры из класса систем автоматизированного проектирования, ориентированная на подготовку интерактивных документов с вычислениями и визуальным сопровождением, отличается лёгкостью использования и применения для коллективной работы.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562606" y="55738"/>
            <a:ext cx="367048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/>
              <a:t>G</a:t>
            </a:r>
            <a:r>
              <a:rPr lang="ru-RU" b="1" dirty="0" err="1"/>
              <a:t>eoGebra</a:t>
            </a:r>
            <a:r>
              <a:rPr lang="ru-RU" dirty="0"/>
              <a:t> — это бесплатная, кроссплатформенная динамическая математическая программа </a:t>
            </a:r>
            <a:r>
              <a:rPr lang="ru-RU" b="1" dirty="0"/>
              <a:t>для всех уровней образования</a:t>
            </a:r>
            <a:r>
              <a:rPr lang="ru-RU" dirty="0"/>
              <a:t>, включающая в себя геометрию, алгебру, таблицы, графы, статистику и арифметику, в одном удобном для использования пакете.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13668" y="97879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8062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Знакомство с </a:t>
            </a:r>
            <a:r>
              <a:rPr lang="ru-RU" dirty="0"/>
              <a:t>ПО </a:t>
            </a:r>
            <a:r>
              <a:rPr lang="ru-RU" dirty="0" err="1" smtClean="0"/>
              <a:t>Geogebra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b="5466"/>
          <a:stretch/>
        </p:blipFill>
        <p:spPr>
          <a:xfrm>
            <a:off x="1584741" y="2062629"/>
            <a:ext cx="9022517" cy="4795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66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2102" t="7788" r="23142" b="5132"/>
          <a:stretch/>
        </p:blipFill>
        <p:spPr>
          <a:xfrm>
            <a:off x="2097614" y="0"/>
            <a:ext cx="7685657" cy="6875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032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7079" t="23009" r="23540" b="15870"/>
          <a:stretch/>
        </p:blipFill>
        <p:spPr>
          <a:xfrm>
            <a:off x="1294102" y="0"/>
            <a:ext cx="9832448" cy="6845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412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Education\Desktop\мастер класс\задание 2.bmp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351" y="959371"/>
            <a:ext cx="9788577" cy="52990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29379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377</Words>
  <Application>Microsoft Office PowerPoint</Application>
  <PresentationFormat>Широкоэкранный</PresentationFormat>
  <Paragraphs>32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Тема Office</vt:lpstr>
      <vt:lpstr>Использование ПО Geogebra на уроках и при подготовке к экзаменам</vt:lpstr>
      <vt:lpstr>Презентация PowerPoint</vt:lpstr>
      <vt:lpstr>Презентация PowerPoint</vt:lpstr>
      <vt:lpstr>Презентация PowerPoint</vt:lpstr>
      <vt:lpstr>Презентация PowerPoint</vt:lpstr>
      <vt:lpstr>Знакомство с ПО Geogebra</vt:lpstr>
      <vt:lpstr>Презентация PowerPoint</vt:lpstr>
      <vt:lpstr>Презентация PowerPoint</vt:lpstr>
      <vt:lpstr>Презентация PowerPoint</vt:lpstr>
      <vt:lpstr>Презентация PowerPoint</vt:lpstr>
      <vt:lpstr>Постройте траекторию, по которой движется окружность ра- диуса r=2, катящаяся по прямой y=0 без скольжения от точки x=0 до точки x=24.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ПО Geogebra на уроках и при подготовке к экзаменам</dc:title>
  <dc:creator>Пользователь Windows</dc:creator>
  <cp:lastModifiedBy>Пользователь Windows</cp:lastModifiedBy>
  <cp:revision>13</cp:revision>
  <dcterms:created xsi:type="dcterms:W3CDTF">2018-03-30T05:43:26Z</dcterms:created>
  <dcterms:modified xsi:type="dcterms:W3CDTF">2018-04-11T04:10:21Z</dcterms:modified>
</cp:coreProperties>
</file>